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6" r:id="rId9"/>
    <p:sldId id="270" r:id="rId10"/>
    <p:sldId id="263" r:id="rId11"/>
    <p:sldId id="265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75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458200" cy="3276600"/>
          </a:xfrm>
        </p:spPr>
        <p:txBody>
          <a:bodyPr>
            <a:normAutofit fontScale="77500" lnSpcReduction="20000"/>
          </a:bodyPr>
          <a:lstStyle/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r>
              <a:rPr lang="sr-Cyrl-CS" sz="3800" dirty="0" smtClean="0"/>
              <a:t>Књижевни род: </a:t>
            </a:r>
            <a:r>
              <a:rPr lang="sr-Cyrl-CS" sz="3800" b="1" u="sng" dirty="0" smtClean="0"/>
              <a:t>епика</a:t>
            </a:r>
          </a:p>
          <a:p>
            <a:r>
              <a:rPr lang="sr-Cyrl-CS" sz="3800" dirty="0" smtClean="0"/>
              <a:t>Књижевна врста: </a:t>
            </a:r>
            <a:r>
              <a:rPr lang="sr-Cyrl-CS" sz="3800" b="1" u="sng" dirty="0" smtClean="0"/>
              <a:t>приповетка</a:t>
            </a:r>
          </a:p>
          <a:p>
            <a:r>
              <a:rPr lang="sr-Cyrl-CS" sz="3800" dirty="0" smtClean="0"/>
              <a:t>Тема: </a:t>
            </a:r>
            <a:r>
              <a:rPr lang="sr-Cyrl-CS" sz="3800" b="1" u="sng" dirty="0" smtClean="0"/>
              <a:t>пишчево сећање на оца</a:t>
            </a:r>
          </a:p>
          <a:p>
            <a:r>
              <a:rPr lang="sr-Cyrl-CS" sz="3800" dirty="0" smtClean="0"/>
              <a:t>Идеја: </a:t>
            </a:r>
            <a:r>
              <a:rPr lang="sr-Cyrl-CS" sz="3800" b="1" u="sng" dirty="0" smtClean="0"/>
              <a:t>пишчева жеља  да оживи детињство</a:t>
            </a:r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458200" cy="5410200"/>
          </a:xfrm>
        </p:spPr>
        <p:txBody>
          <a:bodyPr/>
          <a:lstStyle/>
          <a:p>
            <a:pPr algn="ctr"/>
            <a:r>
              <a:rPr lang="sr-Cyrl-CS" sz="3200" b="1" i="1" dirty="0" smtClean="0"/>
              <a:t>Композиција приповетке</a:t>
            </a:r>
          </a:p>
          <a:p>
            <a:pPr algn="ctr"/>
            <a:endParaRPr lang="sr-Cyrl-CS" sz="3200" b="1" i="1" dirty="0" smtClean="0"/>
          </a:p>
          <a:p>
            <a:r>
              <a:rPr lang="sr-Cyrl-CS" b="1" i="1" dirty="0" smtClean="0">
                <a:solidFill>
                  <a:srgbClr val="C00000"/>
                </a:solidFill>
              </a:rPr>
              <a:t>1.целина- дескриптивна </a:t>
            </a:r>
            <a:r>
              <a:rPr lang="sr-Cyrl-CS" b="1" dirty="0" smtClean="0"/>
              <a:t>– И нигде више шареног шатра</a:t>
            </a:r>
          </a:p>
          <a:p>
            <a:r>
              <a:rPr lang="sr-Cyrl-CS" dirty="0" smtClean="0"/>
              <a:t>*опис ливаде на којој је била циркуска шатра</a:t>
            </a:r>
          </a:p>
          <a:p>
            <a:r>
              <a:rPr lang="sr-Cyrl-CS" dirty="0" smtClean="0"/>
              <a:t>*опис ливаде у којој је природа нетакнута људском руком</a:t>
            </a:r>
          </a:p>
          <a:p>
            <a:endParaRPr lang="sr-Cyrl-CS" dirty="0" smtClean="0"/>
          </a:p>
          <a:p>
            <a:r>
              <a:rPr lang="sr-Cyrl-CS" b="1" i="1" dirty="0" smtClean="0">
                <a:solidFill>
                  <a:srgbClr val="C00000"/>
                </a:solidFill>
              </a:rPr>
              <a:t>2.целина-наративна</a:t>
            </a:r>
            <a:r>
              <a:rPr lang="sr-Cyrl-CS" dirty="0" smtClean="0"/>
              <a:t>- </a:t>
            </a:r>
            <a:r>
              <a:rPr lang="sr-Cyrl-CS" b="1" dirty="0" smtClean="0"/>
              <a:t>Одједном, са запада, израња из трава мој отац</a:t>
            </a:r>
          </a:p>
          <a:p>
            <a:r>
              <a:rPr lang="sr-Cyrl-CS" b="1" dirty="0" smtClean="0"/>
              <a:t>*</a:t>
            </a:r>
            <a:r>
              <a:rPr lang="sr-Cyrl-CS" dirty="0" smtClean="0"/>
              <a:t>прича о измишљеном сусрету са изгубљеним оцем</a:t>
            </a:r>
            <a:endParaRPr lang="sr-Cyrl-CS" b="1" dirty="0" smtClean="0"/>
          </a:p>
          <a:p>
            <a:endParaRPr lang="sr-Cyrl-CS" b="1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Мање познате и непознате речи:</a:t>
            </a:r>
          </a:p>
          <a:p>
            <a:r>
              <a:rPr lang="ru-RU" b="1" dirty="0" smtClean="0"/>
              <a:t>МЕЧКАР – особа која за новац приказује игру дресиране мечке</a:t>
            </a:r>
            <a:endParaRPr lang="ru-RU" dirty="0" smtClean="0"/>
          </a:p>
          <a:p>
            <a:r>
              <a:rPr lang="ru-RU" b="1" dirty="0" smtClean="0"/>
              <a:t>АТЛЕТА – спортски такмичар велике физичке снаге и увежбаности; рвач</a:t>
            </a:r>
            <a:endParaRPr lang="ru-RU" dirty="0" smtClean="0"/>
          </a:p>
          <a:p>
            <a:r>
              <a:rPr lang="ru-RU" b="1" dirty="0" smtClean="0"/>
              <a:t>ЈАРБОЛ – дугачка шипка на коју се качи застава</a:t>
            </a:r>
            <a:endParaRPr lang="ru-RU" dirty="0" smtClean="0"/>
          </a:p>
          <a:p>
            <a:r>
              <a:rPr lang="ru-RU" b="1" dirty="0" smtClean="0"/>
              <a:t>БАРЈАК – застава</a:t>
            </a:r>
            <a:endParaRPr lang="ru-RU" dirty="0" smtClean="0"/>
          </a:p>
          <a:p>
            <a:r>
              <a:rPr lang="ru-RU" b="1" dirty="0" smtClean="0"/>
              <a:t>ПЕЛИВАН – циркуски акробата на жици</a:t>
            </a:r>
            <a:endParaRPr lang="ru-RU" dirty="0" smtClean="0"/>
          </a:p>
          <a:p>
            <a:r>
              <a:rPr lang="ru-RU" b="1" dirty="0" smtClean="0"/>
              <a:t>БОТАНИКА – наука о биљкама</a:t>
            </a:r>
            <a:endParaRPr lang="ru-RU" dirty="0" smtClean="0"/>
          </a:p>
          <a:p>
            <a:r>
              <a:rPr lang="ru-RU" b="1" dirty="0" smtClean="0"/>
              <a:t>УМАК – сос</a:t>
            </a:r>
            <a:endParaRPr lang="ru-RU" dirty="0" smtClean="0"/>
          </a:p>
          <a:p>
            <a:r>
              <a:rPr lang="ru-RU" b="1" dirty="0" smtClean="0"/>
              <a:t>КИСЕЛИЦЕ – кисела чорба, кисело млеко</a:t>
            </a:r>
            <a:endParaRPr lang="ru-RU" dirty="0" smtClean="0"/>
          </a:p>
          <a:p>
            <a:r>
              <a:rPr lang="ru-RU" b="1" dirty="0" smtClean="0"/>
              <a:t>МИЛЕРАМ – павлака</a:t>
            </a:r>
            <a:endParaRPr lang="ru-RU" dirty="0" smtClean="0"/>
          </a:p>
          <a:p>
            <a:r>
              <a:rPr lang="ru-RU" b="1" dirty="0" smtClean="0"/>
              <a:t>ХЕРБАРИЈУМ – збирка пресованих биљака</a:t>
            </a:r>
          </a:p>
          <a:p>
            <a:r>
              <a:rPr lang="ru-RU" b="1" dirty="0" smtClean="0"/>
              <a:t>ОПЕРВАЖАН-оивичен</a:t>
            </a:r>
          </a:p>
          <a:p>
            <a:r>
              <a:rPr lang="ru-RU" b="1" dirty="0" smtClean="0"/>
              <a:t>ГОТСКИ- писано немачким писмом насталим у 12.веку</a:t>
            </a:r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C00000"/>
                </a:solidFill>
              </a:rPr>
              <a:t>анализа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Ко је приповедач у овом </a:t>
            </a:r>
            <a:r>
              <a:rPr lang="ru-RU" sz="3200" b="1" dirty="0" smtClean="0"/>
              <a:t>д</a:t>
            </a:r>
            <a:r>
              <a:rPr lang="sr-Latn-RS" sz="3200" b="1" dirty="0" smtClean="0"/>
              <a:t>e</a:t>
            </a:r>
            <a:r>
              <a:rPr lang="ru-RU" sz="3200" b="1" dirty="0" smtClean="0"/>
              <a:t>лу</a:t>
            </a:r>
            <a:r>
              <a:rPr lang="ru-RU" sz="3200" b="1" dirty="0" smtClean="0"/>
              <a:t>?</a:t>
            </a:r>
            <a:r>
              <a:rPr lang="ru-RU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У ком лицу је написана ова приповетка?</a:t>
            </a:r>
            <a:r>
              <a:rPr lang="ru-RU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Уочи у првом пасусу заменичке и глаголске облике који упућују на лице.</a:t>
            </a:r>
            <a:r>
              <a:rPr lang="ru-RU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Након одласка циркуса и нестанка шареног вашара, остаје ливада са траговима присуства људи, али у раскошним бојама и мирисима јесени. Каква се атмосфера дочарава описом ливаде у јесен?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Како приповедач доживљава долазак јесени?</a:t>
            </a:r>
            <a:r>
              <a:rPr lang="ru-RU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На шта га та појава подсећа?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458200" cy="6019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У </a:t>
            </a:r>
            <a:r>
              <a:rPr lang="ru-RU" sz="2800" b="1" dirty="0" smtClean="0"/>
              <a:t>каквом су односу слике природе и очево понашање?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b="1" dirty="0" smtClean="0"/>
              <a:t>Са чим се његов отац не слаже?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На који начин приповедач показује очево неслагање?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Шта на основу поступака Едуарда Сама можеш закључити о његовом карактеру?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Објасни у каквом је односу опис јесењег пејзажа са губитком оца.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Понови начине изражавања, а потом препознај које начине изражавања користи аутор у овој приповеци.</a:t>
            </a:r>
            <a:endParaRPr lang="en-US" sz="28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Стилске фигуре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3352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CS" sz="3200" dirty="0" smtClean="0"/>
              <a:t>епитети,</a:t>
            </a:r>
          </a:p>
          <a:p>
            <a:pPr>
              <a:buFont typeface="Wingdings" pitchFamily="2" charset="2"/>
              <a:buChar char="Ø"/>
            </a:pPr>
            <a:r>
              <a:rPr lang="sr-Cyrl-CS" sz="3200" dirty="0" smtClean="0"/>
              <a:t>ономатопеја,</a:t>
            </a:r>
          </a:p>
          <a:p>
            <a:pPr>
              <a:buFont typeface="Wingdings" pitchFamily="2" charset="2"/>
              <a:buChar char="Ø"/>
            </a:pPr>
            <a:r>
              <a:rPr lang="sr-Cyrl-CS" sz="3200" dirty="0" smtClean="0"/>
              <a:t>контраст (поређење по супротности)</a:t>
            </a:r>
          </a:p>
          <a:p>
            <a:pPr>
              <a:buFont typeface="Wingdings" pitchFamily="2" charset="2"/>
              <a:buChar char="Ø"/>
            </a:pPr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/>
              <a:t>Књижевни појмовник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8458200" cy="2971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</a:rPr>
              <a:t>афективно сећање</a:t>
            </a:r>
          </a:p>
          <a:p>
            <a:pPr>
              <a:buFont typeface="Arial" pitchFamily="34" charset="0"/>
              <a:buChar char="•"/>
            </a:pPr>
            <a:r>
              <a:rPr lang="sr-Cyrl-CS" sz="2800" dirty="0" smtClean="0">
                <a:solidFill>
                  <a:schemeClr val="tx1"/>
                </a:solidFill>
              </a:rPr>
              <a:t>Афективним сећање спаја се време у причи са доживљајем света његових јунака.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</a:rPr>
              <a:t>нарација </a:t>
            </a:r>
          </a:p>
          <a:p>
            <a:pPr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</a:rPr>
              <a:t>дескрипција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800600"/>
          </a:xfrm>
        </p:spPr>
        <p:txBody>
          <a:bodyPr>
            <a:normAutofit/>
          </a:bodyPr>
          <a:lstStyle/>
          <a:p>
            <a:r>
              <a:rPr lang="sr-Cyrl-CS" sz="4000" b="1" i="1" dirty="0" smtClean="0"/>
              <a:t/>
            </a:r>
            <a:br>
              <a:rPr lang="sr-Cyrl-CS" sz="4000" b="1" i="1" dirty="0" smtClean="0"/>
            </a:br>
            <a:r>
              <a:rPr lang="en-US" sz="4000" b="1" i="1" dirty="0" err="1" smtClean="0"/>
              <a:t>Verba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volant</a:t>
            </a:r>
            <a:r>
              <a:rPr lang="en-US" sz="4000" b="1" i="1" dirty="0" smtClean="0"/>
              <a:t>, </a:t>
            </a:r>
            <a:r>
              <a:rPr lang="en-US" sz="4000" b="1" i="1" dirty="0" err="1" smtClean="0"/>
              <a:t>scripta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manent</a:t>
            </a:r>
            <a:r>
              <a:rPr lang="en-US" sz="4000" b="1" i="1" dirty="0" smtClean="0"/>
              <a:t> </a:t>
            </a:r>
            <a:r>
              <a:rPr lang="sr-Cyrl-CS" sz="4000" dirty="0" smtClean="0"/>
              <a:t>.</a:t>
            </a:r>
            <a:br>
              <a:rPr lang="sr-Cyrl-CS" sz="4000" dirty="0" smtClean="0"/>
            </a:br>
            <a:r>
              <a:rPr lang="sr-Cyrl-CS" sz="4000" dirty="0" smtClean="0"/>
              <a:t/>
            </a:r>
            <a:br>
              <a:rPr lang="sr-Cyrl-CS" sz="4000" dirty="0" smtClean="0"/>
            </a:br>
            <a:r>
              <a:rPr lang="sr-Cyrl-CS" sz="4000" b="1" dirty="0" smtClean="0">
                <a:solidFill>
                  <a:srgbClr val="C00000"/>
                </a:solidFill>
              </a:rPr>
              <a:t>Речи лете, оно што је написано остаје.</a:t>
            </a:r>
            <a:br>
              <a:rPr lang="sr-Cyrl-CS" sz="4000" b="1" dirty="0" smtClean="0">
                <a:solidFill>
                  <a:srgbClr val="C00000"/>
                </a:solidFill>
              </a:rPr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                                               </a:t>
            </a:r>
            <a:r>
              <a:rPr lang="sr-Cyrl-CS" sz="2400" dirty="0" smtClean="0"/>
              <a:t>Латинска изрека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0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sr-Cyrl-C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ЛИВАДА У ЈЕСЕН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458200" cy="91440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</a:rPr>
              <a:t>ДАНИЛО  КИШ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ДАНИЛО КИШ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Content Placeholder 4" descr="danilo_k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33525"/>
            <a:ext cx="3649980" cy="4562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r-Cyrl-CS" dirty="0" smtClean="0"/>
              <a:t>-рођен је у Суботици 1935., умро у Паризу 1989.године</a:t>
            </a:r>
          </a:p>
          <a:p>
            <a:pPr>
              <a:buNone/>
            </a:pPr>
            <a:r>
              <a:rPr lang="sr-Cyrl-CS" dirty="0" smtClean="0"/>
              <a:t>-приповедач, драмски писац, преводилац, есејиста</a:t>
            </a:r>
          </a:p>
          <a:p>
            <a:pPr>
              <a:buNone/>
            </a:pPr>
            <a:r>
              <a:rPr lang="sr-Cyrl-CS" dirty="0" smtClean="0"/>
              <a:t>-један од најзначајнијих писаца 20.века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b="1" dirty="0" smtClean="0"/>
              <a:t>Рани јади</a:t>
            </a:r>
            <a:endParaRPr lang="en-US" b="1" dirty="0"/>
          </a:p>
        </p:txBody>
      </p:sp>
      <p:pic>
        <p:nvPicPr>
          <p:cNvPr id="5" name="Content Placeholder 4" descr="danilo-kis-livada-u-jesen_88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301083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sz="3200" dirty="0" smtClean="0"/>
              <a:t>Збирка приповедака чија је тема болно одрастање главног јунака, јеврејског дечака Андреаса Сема.</a:t>
            </a:r>
          </a:p>
          <a:p>
            <a:r>
              <a:rPr lang="sr-Cyrl-CS" sz="3200" dirty="0" smtClean="0"/>
              <a:t>Дата су сећања на драга бића и у њој има доста аутобиографског.</a:t>
            </a:r>
            <a:endParaRPr lang="en-US" sz="32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495800"/>
          </a:xfrm>
        </p:spPr>
        <p:txBody>
          <a:bodyPr>
            <a:normAutofit/>
          </a:bodyPr>
          <a:lstStyle/>
          <a:p>
            <a:r>
              <a:rPr lang="sr-Cyrl-CS" b="1" dirty="0" smtClean="0"/>
              <a:t>,, ја до данас нисам у стању и још не  долазим у искушење да пишем о било чему другом...осим о ономе што сам лично како се то каже доживео, што ћу рећи видео, чуо, одболовао. Одатле у мојим књигама тзв. Удео аутобиографског...’’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                                                 </a:t>
            </a:r>
            <a:r>
              <a:rPr lang="sr-Cyrl-CS" sz="2400" dirty="0" smtClean="0"/>
              <a:t>данило киш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Најзначајнија дела: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3962400"/>
          </a:xfrm>
        </p:spPr>
        <p:txBody>
          <a:bodyPr>
            <a:noAutofit/>
          </a:bodyPr>
          <a:lstStyle/>
          <a:p>
            <a:r>
              <a:rPr lang="sr-Cyrl-CS" sz="2800" i="1" dirty="0" smtClean="0">
                <a:solidFill>
                  <a:srgbClr val="C00000"/>
                </a:solidFill>
              </a:rPr>
              <a:t>Рани јади </a:t>
            </a:r>
            <a:r>
              <a:rPr lang="sr-Cyrl-CS" sz="2800" dirty="0" smtClean="0"/>
              <a:t>(збирка приповедака)</a:t>
            </a:r>
          </a:p>
          <a:p>
            <a:r>
              <a:rPr lang="sr-Cyrl-CS" sz="2800" i="1" dirty="0" smtClean="0">
                <a:solidFill>
                  <a:srgbClr val="C00000"/>
                </a:solidFill>
              </a:rPr>
              <a:t>Башта и пепео </a:t>
            </a:r>
            <a:r>
              <a:rPr lang="sr-Cyrl-CS" sz="2800" dirty="0" smtClean="0"/>
              <a:t>(роман)</a:t>
            </a:r>
          </a:p>
          <a:p>
            <a:r>
              <a:rPr lang="sr-Cyrl-CS" sz="2800" i="1" dirty="0" smtClean="0">
                <a:solidFill>
                  <a:srgbClr val="C00000"/>
                </a:solidFill>
              </a:rPr>
              <a:t>Пешчаник</a:t>
            </a:r>
            <a:r>
              <a:rPr lang="sr-Cyrl-CS" sz="2800" dirty="0" smtClean="0"/>
              <a:t> (роман) </a:t>
            </a:r>
          </a:p>
          <a:p>
            <a:r>
              <a:rPr lang="sr-Cyrl-CS" sz="2800" dirty="0" smtClean="0"/>
              <a:t>-Дела која чине део породичног циклуса у којем лик Андреаса Сама трага за својом прошлошћу и успоменама из детињства)</a:t>
            </a:r>
          </a:p>
          <a:p>
            <a:r>
              <a:rPr lang="sr-Cyrl-CS" sz="2800" i="1" dirty="0" smtClean="0">
                <a:solidFill>
                  <a:srgbClr val="C00000"/>
                </a:solidFill>
              </a:rPr>
              <a:t>Енциклопедија мртвих </a:t>
            </a:r>
            <a:r>
              <a:rPr lang="sr-Cyrl-CS" sz="2800" dirty="0" smtClean="0"/>
              <a:t>(збирка прича)</a:t>
            </a:r>
            <a:endParaRPr lang="en-US" sz="28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478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Slide 3</vt:lpstr>
      <vt:lpstr>Slide 4</vt:lpstr>
      <vt:lpstr>ЛИВАДА У ЈЕСЕН</vt:lpstr>
      <vt:lpstr>ДАНИЛО КИШ</vt:lpstr>
      <vt:lpstr>Рани јади</vt:lpstr>
      <vt:lpstr>,, ја до данас нисам у стању и још не  долазим у искушење да пишем о било чему другом...осим о ономе што сам лично како се то каже доживео, што ћу рећи видео, чуо, одболовао. Одатле у мојим књигама тзв. Удео аутобиографског...’’                                                  данило киш</vt:lpstr>
      <vt:lpstr>Најзначајнија дела:</vt:lpstr>
      <vt:lpstr>Slide 10</vt:lpstr>
      <vt:lpstr>Slide 11</vt:lpstr>
      <vt:lpstr>Slide 12</vt:lpstr>
      <vt:lpstr>анализа</vt:lpstr>
      <vt:lpstr>Slide 14</vt:lpstr>
      <vt:lpstr>Стилске фигуре</vt:lpstr>
      <vt:lpstr>Књижевни појмовник</vt:lpstr>
      <vt:lpstr> Verba volant, scripta manent .  Речи лете, оно што је написано остаје.                                                 Латинска изрека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11</cp:revision>
  <dcterms:created xsi:type="dcterms:W3CDTF">2006-08-16T00:00:00Z</dcterms:created>
  <dcterms:modified xsi:type="dcterms:W3CDTF">2019-04-01T18:17:12Z</dcterms:modified>
</cp:coreProperties>
</file>