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92" r:id="rId24"/>
    <p:sldId id="279" r:id="rId25"/>
    <p:sldId id="293" r:id="rId26"/>
    <p:sldId id="280" r:id="rId27"/>
    <p:sldId id="281" r:id="rId28"/>
    <p:sldId id="294" r:id="rId29"/>
    <p:sldId id="282" r:id="rId30"/>
    <p:sldId id="295" r:id="rId31"/>
    <p:sldId id="283" r:id="rId32"/>
    <p:sldId id="284" r:id="rId33"/>
    <p:sldId id="285" r:id="rId34"/>
    <p:sldId id="286" r:id="rId35"/>
    <p:sldId id="287" r:id="rId36"/>
    <p:sldId id="288" r:id="rId37"/>
    <p:sldId id="289" r:id="rId38"/>
    <p:sldId id="290" r:id="rId39"/>
    <p:sldId id="291" r:id="rId40"/>
    <p:sldId id="27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10/21/2022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10/21/2022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10/21/2022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10/21/2022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10/21/2022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10/21/2022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10/21/2022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10/21/2022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edg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SoOYPYSFYq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FArmRa092H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RCP4S2vb2Do"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XM18JlxzD28"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gmW8mdDNIk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Cyrl-RS" sz="4800" b="1" i="1" dirty="0" smtClean="0">
                <a:solidFill>
                  <a:srgbClr val="FF0000"/>
                </a:solidFill>
              </a:rPr>
              <a:t>ПРОБУДИ   ВИЈУГЕ</a:t>
            </a:r>
            <a:endParaRPr lang="en-US" sz="4800" b="1" i="1" dirty="0">
              <a:solidFill>
                <a:srgbClr val="FF0000"/>
              </a:solidFill>
            </a:endParaRPr>
          </a:p>
        </p:txBody>
      </p:sp>
      <p:pic>
        <p:nvPicPr>
          <p:cNvPr id="4" name="Content Placeholder 3" descr="funkcije-mozga-shutterstock_699970486-910x668.jpg"/>
          <p:cNvPicPr>
            <a:picLocks noGrp="1" noChangeAspect="1"/>
          </p:cNvPicPr>
          <p:nvPr>
            <p:ph idx="1"/>
          </p:nvPr>
        </p:nvPicPr>
        <p:blipFill>
          <a:blip r:embed="rId2"/>
          <a:stretch>
            <a:fillRect/>
          </a:stretch>
        </p:blipFill>
        <p:spPr>
          <a:xfrm>
            <a:off x="2057400" y="1752600"/>
            <a:ext cx="6016245" cy="4416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z naslova2.png"/>
          <p:cNvPicPr>
            <a:picLocks noGrp="1" noChangeAspect="1"/>
          </p:cNvPicPr>
          <p:nvPr>
            <p:ph idx="1"/>
          </p:nvPr>
        </p:nvPicPr>
        <p:blipFill>
          <a:blip r:embed="rId2"/>
          <a:stretch>
            <a:fillRect/>
          </a:stretch>
        </p:blipFill>
        <p:spPr>
          <a:xfrm>
            <a:off x="2514600" y="904061"/>
            <a:ext cx="4713573" cy="5197016"/>
          </a:xfrm>
        </p:spPr>
      </p:pic>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z naslova3.png"/>
          <p:cNvPicPr>
            <a:picLocks noGrp="1" noChangeAspect="1"/>
          </p:cNvPicPr>
          <p:nvPr>
            <p:ph idx="1"/>
          </p:nvPr>
        </p:nvPicPr>
        <p:blipFill>
          <a:blip r:embed="rId2"/>
          <a:stretch>
            <a:fillRect/>
          </a:stretch>
        </p:blipFill>
        <p:spPr>
          <a:xfrm>
            <a:off x="2438400" y="838200"/>
            <a:ext cx="4765935" cy="5227940"/>
          </a:xfrm>
        </p:spPr>
      </p:pic>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z naslova4.png"/>
          <p:cNvPicPr>
            <a:picLocks noGrp="1" noChangeAspect="1"/>
          </p:cNvPicPr>
          <p:nvPr>
            <p:ph idx="1"/>
          </p:nvPr>
        </p:nvPicPr>
        <p:blipFill>
          <a:blip r:embed="rId2"/>
          <a:stretch>
            <a:fillRect/>
          </a:stretch>
        </p:blipFill>
        <p:spPr>
          <a:xfrm>
            <a:off x="1928554" y="1447800"/>
            <a:ext cx="6512442" cy="4800600"/>
          </a:xfrm>
        </p:spPr>
      </p:pic>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z naslova5.png"/>
          <p:cNvPicPr>
            <a:picLocks noGrp="1" noChangeAspect="1"/>
          </p:cNvPicPr>
          <p:nvPr>
            <p:ph idx="1"/>
          </p:nvPr>
        </p:nvPicPr>
        <p:blipFill>
          <a:blip r:embed="rId2"/>
          <a:stretch>
            <a:fillRect/>
          </a:stretch>
        </p:blipFill>
        <p:spPr>
          <a:xfrm>
            <a:off x="3111579" y="1447800"/>
            <a:ext cx="4146392" cy="4800600"/>
          </a:xfrm>
        </p:spPr>
      </p:pic>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z naslova6.png"/>
          <p:cNvPicPr>
            <a:picLocks noGrp="1" noChangeAspect="1"/>
          </p:cNvPicPr>
          <p:nvPr>
            <p:ph idx="1"/>
          </p:nvPr>
        </p:nvPicPr>
        <p:blipFill>
          <a:blip r:embed="rId2"/>
          <a:stretch>
            <a:fillRect/>
          </a:stretch>
        </p:blipFill>
        <p:spPr>
          <a:xfrm>
            <a:off x="1582886" y="1745354"/>
            <a:ext cx="6799114" cy="3236379"/>
          </a:xfrm>
        </p:spPr>
      </p:pic>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z naslova7.png"/>
          <p:cNvPicPr>
            <a:picLocks noGrp="1" noChangeAspect="1"/>
          </p:cNvPicPr>
          <p:nvPr>
            <p:ph idx="1"/>
          </p:nvPr>
        </p:nvPicPr>
        <p:blipFill>
          <a:blip r:embed="rId2"/>
          <a:stretch>
            <a:fillRect/>
          </a:stretch>
        </p:blipFill>
        <p:spPr>
          <a:xfrm>
            <a:off x="2286000" y="838200"/>
            <a:ext cx="5936407" cy="5315155"/>
          </a:xfrm>
        </p:spPr>
      </p:pic>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z naslova8.png"/>
          <p:cNvPicPr>
            <a:picLocks noGrp="1" noChangeAspect="1"/>
          </p:cNvPicPr>
          <p:nvPr>
            <p:ph idx="1"/>
          </p:nvPr>
        </p:nvPicPr>
        <p:blipFill>
          <a:blip r:embed="rId2"/>
          <a:stretch>
            <a:fillRect/>
          </a:stretch>
        </p:blipFill>
        <p:spPr>
          <a:xfrm>
            <a:off x="228600" y="1600200"/>
            <a:ext cx="8681293" cy="3957054"/>
          </a:xfrm>
        </p:spPr>
      </p:pic>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z naslova9.png"/>
          <p:cNvPicPr>
            <a:picLocks noGrp="1" noChangeAspect="1"/>
          </p:cNvPicPr>
          <p:nvPr>
            <p:ph idx="1"/>
          </p:nvPr>
        </p:nvPicPr>
        <p:blipFill>
          <a:blip r:embed="rId2"/>
          <a:stretch>
            <a:fillRect/>
          </a:stretch>
        </p:blipFill>
        <p:spPr>
          <a:xfrm>
            <a:off x="1080031" y="1752601"/>
            <a:ext cx="7854419" cy="4009734"/>
          </a:xfrm>
        </p:spPr>
      </p:pic>
    </p:spTree>
  </p:cSld>
  <p:clrMapOvr>
    <a:masterClrMapping/>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z naslova11.png"/>
          <p:cNvPicPr>
            <a:picLocks noGrp="1" noChangeAspect="1"/>
          </p:cNvPicPr>
          <p:nvPr>
            <p:ph idx="1"/>
          </p:nvPr>
        </p:nvPicPr>
        <p:blipFill>
          <a:blip r:embed="rId2"/>
          <a:stretch>
            <a:fillRect/>
          </a:stretch>
        </p:blipFill>
        <p:spPr>
          <a:xfrm>
            <a:off x="1046163" y="1981201"/>
            <a:ext cx="7888287" cy="3558352"/>
          </a:xfrm>
        </p:spPr>
      </p:pic>
    </p:spTree>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z naslova12.png"/>
          <p:cNvPicPr>
            <a:picLocks noGrp="1" noChangeAspect="1"/>
          </p:cNvPicPr>
          <p:nvPr>
            <p:ph idx="1"/>
          </p:nvPr>
        </p:nvPicPr>
        <p:blipFill>
          <a:blip r:embed="rId2"/>
          <a:stretch>
            <a:fillRect/>
          </a:stretch>
        </p:blipFill>
        <p:spPr>
          <a:xfrm>
            <a:off x="1066800" y="1828800"/>
            <a:ext cx="7922266" cy="3769990"/>
          </a:xfrm>
        </p:spPr>
      </p:pic>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b="1" i="1" dirty="0" smtClean="0"/>
              <a:t>ЗАГОНЕТНА  ПИТАЊА</a:t>
            </a:r>
            <a:endParaRPr lang="en-US" b="1" i="1" dirty="0"/>
          </a:p>
        </p:txBody>
      </p:sp>
      <p:pic>
        <p:nvPicPr>
          <p:cNvPr id="4" name="Content Placeholder 3" descr="znak-pitanja-1.jpg"/>
          <p:cNvPicPr>
            <a:picLocks noGrp="1" noChangeAspect="1"/>
          </p:cNvPicPr>
          <p:nvPr>
            <p:ph idx="1"/>
          </p:nvPr>
        </p:nvPicPr>
        <p:blipFill>
          <a:blip r:embed="rId2"/>
          <a:stretch>
            <a:fillRect/>
          </a:stretch>
        </p:blipFill>
        <p:spPr>
          <a:xfrm>
            <a:off x="2514600" y="2335183"/>
            <a:ext cx="4669386" cy="3533590"/>
          </a:xfrm>
        </p:spPr>
      </p:pic>
    </p:spTree>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dirty="0" smtClean="0"/>
              <a:t>ФИЛМ</a:t>
            </a:r>
            <a:endParaRPr lang="sr-Latn-RS" dirty="0"/>
          </a:p>
        </p:txBody>
      </p:sp>
      <p:sp>
        <p:nvSpPr>
          <p:cNvPr id="3" name="Content Placeholder 2"/>
          <p:cNvSpPr>
            <a:spLocks noGrp="1"/>
          </p:cNvSpPr>
          <p:nvPr>
            <p:ph idx="1"/>
          </p:nvPr>
        </p:nvSpPr>
        <p:spPr/>
        <p:txBody>
          <a:bodyPr/>
          <a:lstStyle/>
          <a:p>
            <a:r>
              <a:rPr lang="sr-Latn-RS" dirty="0"/>
              <a:t> </a:t>
            </a:r>
          </a:p>
        </p:txBody>
      </p:sp>
      <p:pic>
        <p:nvPicPr>
          <p:cNvPr id="4" name="Content Placeholder 3" descr="Cx7oeRz.jpg"/>
          <p:cNvPicPr>
            <a:picLocks noChangeAspect="1"/>
          </p:cNvPicPr>
          <p:nvPr/>
        </p:nvPicPr>
        <p:blipFill>
          <a:blip r:embed="rId2" cstate="print"/>
          <a:stretch>
            <a:fillRect/>
          </a:stretch>
        </p:blipFill>
        <p:spPr>
          <a:xfrm>
            <a:off x="1993123" y="1718481"/>
            <a:ext cx="6383049" cy="5105400"/>
          </a:xfrm>
          <a:prstGeom prst="rect">
            <a:avLst/>
          </a:prstGeom>
        </p:spPr>
      </p:pic>
    </p:spTree>
    <p:extLst>
      <p:ext uri="{BB962C8B-B14F-4D97-AF65-F5344CB8AC3E}">
        <p14:creationId xmlns:p14="http://schemas.microsoft.com/office/powerpoint/2010/main" xmlns="" val="2224697386"/>
      </p:ext>
    </p:extLst>
  </p:cSld>
  <p:clrMapOvr>
    <a:masterClrMapping/>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CAREFULLY watch the clip from the movie “Despicable me”</a:t>
            </a:r>
            <a:r>
              <a:rPr lang="sr-Cyrl-RS" dirty="0" smtClean="0"/>
              <a:t>!</a:t>
            </a:r>
            <a:endParaRPr lang="sr-Latn-RS" dirty="0"/>
          </a:p>
        </p:txBody>
      </p:sp>
      <p:pic>
        <p:nvPicPr>
          <p:cNvPr id="5" name="SoOYPYSFYq8"/>
          <p:cNvPicPr>
            <a:picLocks noGrp="1" noRot="1" noChangeAspect="1"/>
          </p:cNvPicPr>
          <p:nvPr>
            <p:ph idx="1"/>
            <a:videoFile r:link="rId1"/>
          </p:nvPr>
        </p:nvPicPr>
        <p:blipFill>
          <a:blip r:embed="rId3"/>
          <a:stretch>
            <a:fillRect/>
          </a:stretch>
        </p:blipFill>
        <p:spPr>
          <a:xfrm>
            <a:off x="2001308" y="2057400"/>
            <a:ext cx="6773334" cy="3810000"/>
          </a:xfrm>
          <a:prstGeom prst="rect">
            <a:avLst/>
          </a:prstGeom>
        </p:spPr>
      </p:pic>
    </p:spTree>
    <p:extLst>
      <p:ext uri="{BB962C8B-B14F-4D97-AF65-F5344CB8AC3E}">
        <p14:creationId xmlns:p14="http://schemas.microsoft.com/office/powerpoint/2010/main" xmlns="" val="4013505520"/>
      </p:ext>
    </p:extLst>
  </p:cSld>
  <p:clrMapOvr>
    <a:masterClrMapping/>
  </p:clrMapOvr>
  <p:transition spd="slow">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1</a:t>
            </a:r>
            <a:r>
              <a:rPr lang="sr-Cyrl-RS" dirty="0" smtClean="0"/>
              <a:t>.</a:t>
            </a:r>
            <a:r>
              <a:rPr lang="en-US" dirty="0" smtClean="0"/>
              <a:t> QUESTION</a:t>
            </a:r>
            <a:endParaRPr lang="sr-Latn-RS" dirty="0"/>
          </a:p>
        </p:txBody>
      </p:sp>
      <p:sp>
        <p:nvSpPr>
          <p:cNvPr id="3" name="Content Placeholder 2"/>
          <p:cNvSpPr>
            <a:spLocks noGrp="1"/>
          </p:cNvSpPr>
          <p:nvPr>
            <p:ph idx="1"/>
          </p:nvPr>
        </p:nvSpPr>
        <p:spPr/>
        <p:txBody>
          <a:bodyPr/>
          <a:lstStyle/>
          <a:p>
            <a:r>
              <a:rPr lang="en-US" dirty="0" smtClean="0"/>
              <a:t>What is the </a:t>
            </a:r>
            <a:r>
              <a:rPr lang="en-US" dirty="0" err="1" smtClean="0"/>
              <a:t>colour</a:t>
            </a:r>
            <a:r>
              <a:rPr lang="en-US" dirty="0" smtClean="0"/>
              <a:t> of the youngest girl’s </a:t>
            </a:r>
            <a:r>
              <a:rPr lang="en-US" dirty="0" err="1" smtClean="0"/>
              <a:t>scrunchy</a:t>
            </a:r>
            <a:r>
              <a:rPr lang="en-US" dirty="0" smtClean="0"/>
              <a:t>?</a:t>
            </a:r>
            <a:endParaRPr lang="en-US" dirty="0"/>
          </a:p>
          <a:p>
            <a:endParaRPr lang="sr-Latn-RS" dirty="0"/>
          </a:p>
        </p:txBody>
      </p:sp>
    </p:spTree>
    <p:extLst>
      <p:ext uri="{BB962C8B-B14F-4D97-AF65-F5344CB8AC3E}">
        <p14:creationId xmlns:p14="http://schemas.microsoft.com/office/powerpoint/2010/main" xmlns="" val="890443510"/>
      </p:ext>
    </p:extLst>
  </p:cSld>
  <p:clrMapOvr>
    <a:masterClrMapping/>
  </p:clrMapOvr>
  <p:transition spd="slow">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ANSWER</a:t>
            </a:r>
            <a:endParaRPr lang="sr-Latn-RS" dirty="0"/>
          </a:p>
        </p:txBody>
      </p:sp>
      <p:sp>
        <p:nvSpPr>
          <p:cNvPr id="3" name="Content Placeholder 2"/>
          <p:cNvSpPr>
            <a:spLocks noGrp="1"/>
          </p:cNvSpPr>
          <p:nvPr>
            <p:ph idx="1"/>
          </p:nvPr>
        </p:nvSpPr>
        <p:spPr/>
        <p:txBody>
          <a:bodyPr/>
          <a:lstStyle/>
          <a:p>
            <a:r>
              <a:rPr lang="en-US" dirty="0" smtClean="0"/>
              <a:t>It was red.</a:t>
            </a:r>
            <a:endParaRPr lang="sr-Latn-RS" dirty="0"/>
          </a:p>
        </p:txBody>
      </p:sp>
    </p:spTree>
    <p:extLst>
      <p:ext uri="{BB962C8B-B14F-4D97-AF65-F5344CB8AC3E}">
        <p14:creationId xmlns:p14="http://schemas.microsoft.com/office/powerpoint/2010/main" xmlns="" val="1236001900"/>
      </p:ext>
    </p:extLst>
  </p:cSld>
  <p:clrMapOvr>
    <a:masterClrMapping/>
  </p:clrMapOvr>
  <p:transition spd="slow">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2. </a:t>
            </a:r>
            <a:r>
              <a:rPr lang="en-US" dirty="0" smtClean="0"/>
              <a:t>QUESTION</a:t>
            </a:r>
            <a:endParaRPr lang="sr-Latn-RS" dirty="0"/>
          </a:p>
        </p:txBody>
      </p:sp>
      <p:sp>
        <p:nvSpPr>
          <p:cNvPr id="3" name="Content Placeholder 2"/>
          <p:cNvSpPr>
            <a:spLocks noGrp="1"/>
          </p:cNvSpPr>
          <p:nvPr>
            <p:ph idx="1"/>
          </p:nvPr>
        </p:nvSpPr>
        <p:spPr/>
        <p:txBody>
          <a:bodyPr/>
          <a:lstStyle/>
          <a:p>
            <a:r>
              <a:rPr lang="en-US" dirty="0" smtClean="0"/>
              <a:t>What is the </a:t>
            </a:r>
            <a:r>
              <a:rPr lang="en-US" dirty="0" err="1" smtClean="0"/>
              <a:t>colour</a:t>
            </a:r>
            <a:r>
              <a:rPr lang="en-US" dirty="0" smtClean="0"/>
              <a:t> of the baby minion’s </a:t>
            </a:r>
            <a:r>
              <a:rPr lang="en-US" dirty="0" err="1" smtClean="0"/>
              <a:t>pom</a:t>
            </a:r>
            <a:r>
              <a:rPr lang="en-US" dirty="0" smtClean="0"/>
              <a:t> </a:t>
            </a:r>
            <a:r>
              <a:rPr lang="en-US" dirty="0" err="1" smtClean="0"/>
              <a:t>pom</a:t>
            </a:r>
            <a:r>
              <a:rPr lang="en-US" dirty="0" smtClean="0"/>
              <a:t>?</a:t>
            </a:r>
            <a:endParaRPr lang="en-US" dirty="0"/>
          </a:p>
          <a:p>
            <a:endParaRPr lang="sr-Latn-RS" dirty="0"/>
          </a:p>
        </p:txBody>
      </p:sp>
    </p:spTree>
    <p:extLst>
      <p:ext uri="{BB962C8B-B14F-4D97-AF65-F5344CB8AC3E}">
        <p14:creationId xmlns:p14="http://schemas.microsoft.com/office/powerpoint/2010/main" xmlns="" val="2141111458"/>
      </p:ext>
    </p:extLst>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ANSWER</a:t>
            </a:r>
            <a:endParaRPr lang="sr-Latn-RS" dirty="0"/>
          </a:p>
        </p:txBody>
      </p:sp>
      <p:sp>
        <p:nvSpPr>
          <p:cNvPr id="3" name="Content Placeholder 2"/>
          <p:cNvSpPr>
            <a:spLocks noGrp="1"/>
          </p:cNvSpPr>
          <p:nvPr>
            <p:ph idx="1"/>
          </p:nvPr>
        </p:nvSpPr>
        <p:spPr/>
        <p:txBody>
          <a:bodyPr/>
          <a:lstStyle/>
          <a:p>
            <a:r>
              <a:rPr lang="en-US" dirty="0" smtClean="0"/>
              <a:t>It is blue. </a:t>
            </a:r>
            <a:endParaRPr lang="sr-Latn-RS" dirty="0"/>
          </a:p>
        </p:txBody>
      </p:sp>
    </p:spTree>
    <p:extLst>
      <p:ext uri="{BB962C8B-B14F-4D97-AF65-F5344CB8AC3E}">
        <p14:creationId xmlns:p14="http://schemas.microsoft.com/office/powerpoint/2010/main" xmlns="" val="2712277342"/>
      </p:ext>
    </p:extLst>
  </p:cSld>
  <p:clrMapOvr>
    <a:masterClrMapping/>
  </p:clrMapOvr>
  <p:transition spd="slow">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CAREFULLY watch the clip from the </a:t>
            </a:r>
            <a:r>
              <a:rPr lang="en-US" dirty="0" smtClean="0"/>
              <a:t>movie “Harry Potter and the </a:t>
            </a:r>
            <a:r>
              <a:rPr lang="en-US" dirty="0" err="1" smtClean="0"/>
              <a:t>Prisioner</a:t>
            </a:r>
            <a:r>
              <a:rPr lang="en-US" dirty="0" smtClean="0"/>
              <a:t> of Azkaban”!</a:t>
            </a:r>
            <a:endParaRPr lang="sr-Latn-RS" dirty="0"/>
          </a:p>
        </p:txBody>
      </p:sp>
      <p:pic>
        <p:nvPicPr>
          <p:cNvPr id="5" name="FArmRa092H0"/>
          <p:cNvPicPr>
            <a:picLocks noGrp="1" noRot="1" noChangeAspect="1"/>
          </p:cNvPicPr>
          <p:nvPr>
            <p:ph idx="1"/>
            <a:videoFile r:link="rId1"/>
          </p:nvPr>
        </p:nvPicPr>
        <p:blipFill>
          <a:blip r:embed="rId3"/>
          <a:stretch>
            <a:fillRect/>
          </a:stretch>
        </p:blipFill>
        <p:spPr>
          <a:xfrm>
            <a:off x="1730375" y="2562225"/>
            <a:ext cx="6956425" cy="3912989"/>
          </a:xfrm>
          <a:prstGeom prst="rect">
            <a:avLst/>
          </a:prstGeom>
        </p:spPr>
      </p:pic>
    </p:spTree>
    <p:extLst>
      <p:ext uri="{BB962C8B-B14F-4D97-AF65-F5344CB8AC3E}">
        <p14:creationId xmlns:p14="http://schemas.microsoft.com/office/powerpoint/2010/main" xmlns="" val="2682936761"/>
      </p:ext>
    </p:extLst>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3. </a:t>
            </a:r>
            <a:r>
              <a:rPr lang="en-US" dirty="0" smtClean="0"/>
              <a:t>QUESTION</a:t>
            </a:r>
            <a:endParaRPr lang="sr-Latn-RS" dirty="0"/>
          </a:p>
        </p:txBody>
      </p:sp>
      <p:sp>
        <p:nvSpPr>
          <p:cNvPr id="3" name="Content Placeholder 2"/>
          <p:cNvSpPr>
            <a:spLocks noGrp="1"/>
          </p:cNvSpPr>
          <p:nvPr>
            <p:ph idx="1"/>
          </p:nvPr>
        </p:nvSpPr>
        <p:spPr/>
        <p:txBody>
          <a:bodyPr/>
          <a:lstStyle/>
          <a:p>
            <a:r>
              <a:rPr lang="en-US" dirty="0" smtClean="0"/>
              <a:t>How many beds were the on the bottom floor of the bus?</a:t>
            </a:r>
            <a:endParaRPr lang="en-US" dirty="0"/>
          </a:p>
          <a:p>
            <a:endParaRPr lang="sr-Latn-RS" dirty="0"/>
          </a:p>
        </p:txBody>
      </p:sp>
    </p:spTree>
    <p:extLst>
      <p:ext uri="{BB962C8B-B14F-4D97-AF65-F5344CB8AC3E}">
        <p14:creationId xmlns:p14="http://schemas.microsoft.com/office/powerpoint/2010/main" xmlns="" val="3131446036"/>
      </p:ext>
    </p:extLst>
  </p:cSld>
  <p:clrMapOvr>
    <a:masterClrMapping/>
  </p:clrMapOvr>
  <p:transition spd="slow">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ANSWER</a:t>
            </a:r>
            <a:endParaRPr lang="sr-Latn-RS" dirty="0"/>
          </a:p>
        </p:txBody>
      </p:sp>
      <p:sp>
        <p:nvSpPr>
          <p:cNvPr id="3" name="Content Placeholder 2"/>
          <p:cNvSpPr>
            <a:spLocks noGrp="1"/>
          </p:cNvSpPr>
          <p:nvPr>
            <p:ph idx="1"/>
          </p:nvPr>
        </p:nvSpPr>
        <p:spPr/>
        <p:txBody>
          <a:bodyPr/>
          <a:lstStyle/>
          <a:p>
            <a:r>
              <a:rPr lang="en-US" dirty="0" smtClean="0"/>
              <a:t>There were 4 beds. </a:t>
            </a:r>
            <a:endParaRPr lang="sr-Latn-RS" dirty="0"/>
          </a:p>
        </p:txBody>
      </p:sp>
    </p:spTree>
    <p:extLst>
      <p:ext uri="{BB962C8B-B14F-4D97-AF65-F5344CB8AC3E}">
        <p14:creationId xmlns:p14="http://schemas.microsoft.com/office/powerpoint/2010/main" xmlns="" val="2506577205"/>
      </p:ext>
    </p:extLst>
  </p:cSld>
  <p:clrMapOvr>
    <a:masterClrMapping/>
  </p:clrMapOvr>
  <p:transition spd="slow">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QUESTION</a:t>
            </a:r>
            <a:endParaRPr lang="sr-Latn-RS" dirty="0"/>
          </a:p>
        </p:txBody>
      </p:sp>
      <p:sp>
        <p:nvSpPr>
          <p:cNvPr id="3" name="Content Placeholder 2"/>
          <p:cNvSpPr>
            <a:spLocks noGrp="1"/>
          </p:cNvSpPr>
          <p:nvPr>
            <p:ph idx="1"/>
          </p:nvPr>
        </p:nvSpPr>
        <p:spPr/>
        <p:txBody>
          <a:bodyPr/>
          <a:lstStyle/>
          <a:p>
            <a:r>
              <a:rPr lang="en-US" dirty="0" smtClean="0"/>
              <a:t>How many passengers were there in the bus?</a:t>
            </a:r>
            <a:endParaRPr lang="en-US" dirty="0"/>
          </a:p>
          <a:p>
            <a:endParaRPr lang="sr-Latn-RS" dirty="0"/>
          </a:p>
        </p:txBody>
      </p:sp>
    </p:spTree>
    <p:extLst>
      <p:ext uri="{BB962C8B-B14F-4D97-AF65-F5344CB8AC3E}">
        <p14:creationId xmlns:p14="http://schemas.microsoft.com/office/powerpoint/2010/main" xmlns="" val="2653765740"/>
      </p:ext>
    </p:extLst>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3916362"/>
          </a:xfrm>
        </p:spPr>
        <p:txBody>
          <a:bodyPr>
            <a:normAutofit fontScale="90000"/>
          </a:bodyPr>
          <a:lstStyle/>
          <a:p>
            <a:pPr algn="just"/>
            <a:r>
              <a:rPr lang="sr-Cyrl-RS" b="1" dirty="0" smtClean="0"/>
              <a:t>На свету постоји око 3.600 врста змија. Њихова дужина креће се од 104 цм до 6.95 м и расту читавог живота. Све змије су месождери, али је краљевска кобра по нечему јединствена. </a:t>
            </a:r>
            <a:endParaRPr lang="en-US" b="1" dirty="0"/>
          </a:p>
        </p:txBody>
      </p:sp>
      <p:pic>
        <p:nvPicPr>
          <p:cNvPr id="4" name="Content Placeholder 3" descr="KOBRA.jpg"/>
          <p:cNvPicPr>
            <a:picLocks noGrp="1" noChangeAspect="1"/>
          </p:cNvPicPr>
          <p:nvPr>
            <p:ph idx="1"/>
          </p:nvPr>
        </p:nvPicPr>
        <p:blipFill>
          <a:blip r:embed="rId2"/>
          <a:stretch>
            <a:fillRect/>
          </a:stretch>
        </p:blipFill>
        <p:spPr>
          <a:xfrm>
            <a:off x="6172200" y="4648200"/>
            <a:ext cx="2476500" cy="1847850"/>
          </a:xfrm>
        </p:spPr>
      </p:pic>
    </p:spTree>
  </p:cSld>
  <p:clrMapOvr>
    <a:masterClrMapping/>
  </p:clrMapOvr>
  <p:transition spd="slow">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ANSWER</a:t>
            </a:r>
            <a:endParaRPr lang="sr-Latn-RS" dirty="0"/>
          </a:p>
        </p:txBody>
      </p:sp>
      <p:sp>
        <p:nvSpPr>
          <p:cNvPr id="3" name="Content Placeholder 2"/>
          <p:cNvSpPr>
            <a:spLocks noGrp="1"/>
          </p:cNvSpPr>
          <p:nvPr>
            <p:ph idx="1"/>
          </p:nvPr>
        </p:nvSpPr>
        <p:spPr/>
        <p:txBody>
          <a:bodyPr/>
          <a:lstStyle/>
          <a:p>
            <a:r>
              <a:rPr lang="en-US" dirty="0" smtClean="0"/>
              <a:t>There were 2 passengers. </a:t>
            </a:r>
            <a:endParaRPr lang="sr-Latn-RS" dirty="0"/>
          </a:p>
        </p:txBody>
      </p:sp>
    </p:spTree>
    <p:extLst>
      <p:ext uri="{BB962C8B-B14F-4D97-AF65-F5344CB8AC3E}">
        <p14:creationId xmlns:p14="http://schemas.microsoft.com/office/powerpoint/2010/main" xmlns="" val="2946362970"/>
      </p:ext>
    </p:extLst>
  </p:cSld>
  <p:clrMapOvr>
    <a:masterClrMapping/>
  </p:clrMapOvr>
  <p:transition spd="slow">
    <p:wedg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dirty="0" smtClean="0"/>
              <a:t>ШИФРОВАНА  ПОРУКА</a:t>
            </a:r>
            <a:endParaRPr lang="sr-Latn-R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009833" y="1447800"/>
            <a:ext cx="6349884" cy="4800600"/>
          </a:xfrm>
        </p:spPr>
      </p:pic>
    </p:spTree>
    <p:extLst>
      <p:ext uri="{BB962C8B-B14F-4D97-AF65-F5344CB8AC3E}">
        <p14:creationId xmlns:p14="http://schemas.microsoft.com/office/powerpoint/2010/main" xmlns="" val="2092331654"/>
      </p:ext>
    </p:extLst>
  </p:cSld>
  <p:clrMapOvr>
    <a:masterClrMapping/>
  </p:clrMapOvr>
  <p:transition spd="slow">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2544762"/>
          </a:xfrm>
        </p:spPr>
        <p:txBody>
          <a:bodyPr>
            <a:normAutofit fontScale="90000"/>
          </a:bodyPr>
          <a:lstStyle/>
          <a:p>
            <a:r>
              <a:rPr lang="sr-Cyrl-RS" dirty="0" smtClean="0"/>
              <a:t>Мрак 4</a:t>
            </a:r>
            <a:br>
              <a:rPr lang="sr-Cyrl-RS" dirty="0" smtClean="0"/>
            </a:br>
            <a:r>
              <a:rPr lang="sr-Cyrl-RS" dirty="0" smtClean="0"/>
              <a:t> Лук 2</a:t>
            </a:r>
            <a:br>
              <a:rPr lang="sr-Cyrl-RS" dirty="0" smtClean="0"/>
            </a:br>
            <a:r>
              <a:rPr lang="sr-Cyrl-RS" dirty="0" smtClean="0"/>
              <a:t>Чеп 1</a:t>
            </a:r>
            <a:br>
              <a:rPr lang="sr-Cyrl-RS" dirty="0" smtClean="0"/>
            </a:br>
            <a:r>
              <a:rPr lang="sr-Cyrl-RS" dirty="0" smtClean="0"/>
              <a:t>Свеска 3</a:t>
            </a:r>
            <a:endParaRPr lang="sr-Latn-RS" dirty="0"/>
          </a:p>
        </p:txBody>
      </p:sp>
      <p:sp>
        <p:nvSpPr>
          <p:cNvPr id="3" name="Content Placeholder 2"/>
          <p:cNvSpPr>
            <a:spLocks noGrp="1"/>
          </p:cNvSpPr>
          <p:nvPr>
            <p:ph idx="1"/>
          </p:nvPr>
        </p:nvSpPr>
        <p:spPr>
          <a:xfrm>
            <a:off x="1435608" y="3276600"/>
            <a:ext cx="7498080" cy="2971800"/>
          </a:xfrm>
        </p:spPr>
        <p:txBody>
          <a:bodyPr>
            <a:normAutofit/>
          </a:bodyPr>
          <a:lstStyle/>
          <a:p>
            <a:pPr algn="ctr"/>
            <a:r>
              <a:rPr lang="sr-Cyrl-RS" sz="8800" dirty="0" smtClean="0"/>
              <a:t>1. КУЧЕ </a:t>
            </a:r>
            <a:endParaRPr lang="sr-Latn-RS" sz="8800" dirty="0"/>
          </a:p>
        </p:txBody>
      </p:sp>
    </p:spTree>
    <p:extLst>
      <p:ext uri="{BB962C8B-B14F-4D97-AF65-F5344CB8AC3E}">
        <p14:creationId xmlns:p14="http://schemas.microsoft.com/office/powerpoint/2010/main" xmlns="" val="1304391301"/>
      </p:ext>
    </p:extLst>
  </p:cSld>
  <p:clrMapOvr>
    <a:masterClrMapping/>
  </p:clrMapOvr>
  <p:transition spd="slow">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2697162"/>
          </a:xfrm>
        </p:spPr>
        <p:txBody>
          <a:bodyPr>
            <a:normAutofit fontScale="90000"/>
          </a:bodyPr>
          <a:lstStyle/>
          <a:p>
            <a:r>
              <a:rPr lang="sr-Cyrl-RS" dirty="0" smtClean="0"/>
              <a:t>Мали 3</a:t>
            </a:r>
            <a:br>
              <a:rPr lang="sr-Cyrl-RS" dirty="0" smtClean="0"/>
            </a:br>
            <a:r>
              <a:rPr lang="sr-Cyrl-RS" dirty="0" smtClean="0"/>
              <a:t>Реп 2</a:t>
            </a:r>
            <a:br>
              <a:rPr lang="sr-Cyrl-RS" dirty="0" smtClean="0"/>
            </a:br>
            <a:r>
              <a:rPr lang="sr-Cyrl-RS" dirty="0" smtClean="0"/>
              <a:t>Перо 1</a:t>
            </a:r>
            <a:br>
              <a:rPr lang="sr-Cyrl-RS" dirty="0" smtClean="0"/>
            </a:br>
            <a:r>
              <a:rPr lang="sr-Cyrl-RS" dirty="0" smtClean="0"/>
              <a:t>Грана 3</a:t>
            </a:r>
            <a:endParaRPr lang="sr-Latn-RS" dirty="0"/>
          </a:p>
        </p:txBody>
      </p:sp>
      <p:sp>
        <p:nvSpPr>
          <p:cNvPr id="3" name="Content Placeholder 2"/>
          <p:cNvSpPr>
            <a:spLocks noGrp="1"/>
          </p:cNvSpPr>
          <p:nvPr>
            <p:ph idx="1"/>
          </p:nvPr>
        </p:nvSpPr>
        <p:spPr>
          <a:xfrm>
            <a:off x="1435608" y="3276600"/>
            <a:ext cx="7498080" cy="2971800"/>
          </a:xfrm>
        </p:spPr>
        <p:txBody>
          <a:bodyPr>
            <a:normAutofit/>
          </a:bodyPr>
          <a:lstStyle/>
          <a:p>
            <a:pPr algn="ctr"/>
            <a:r>
              <a:rPr lang="sr-Cyrl-RS" sz="8800" dirty="0" smtClean="0"/>
              <a:t>2. ЛЕПА</a:t>
            </a:r>
            <a:endParaRPr lang="sr-Latn-RS" sz="8800" dirty="0"/>
          </a:p>
        </p:txBody>
      </p:sp>
    </p:spTree>
    <p:extLst>
      <p:ext uri="{BB962C8B-B14F-4D97-AF65-F5344CB8AC3E}">
        <p14:creationId xmlns:p14="http://schemas.microsoft.com/office/powerpoint/2010/main" xmlns="" val="1149822850"/>
      </p:ext>
    </p:extLst>
  </p:cSld>
  <p:clrMapOvr>
    <a:masterClrMapping/>
  </p:clrMapOvr>
  <p:transition spd="slow">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2544762"/>
          </a:xfrm>
        </p:spPr>
        <p:txBody>
          <a:bodyPr>
            <a:normAutofit fontScale="90000"/>
          </a:bodyPr>
          <a:lstStyle/>
          <a:p>
            <a:r>
              <a:rPr lang="sr-Cyrl-RS" dirty="0" smtClean="0"/>
              <a:t>Далеко 3</a:t>
            </a:r>
            <a:br>
              <a:rPr lang="sr-Cyrl-RS" dirty="0" smtClean="0"/>
            </a:br>
            <a:r>
              <a:rPr lang="sr-Cyrl-RS" dirty="0" smtClean="0"/>
              <a:t>Три 3</a:t>
            </a:r>
            <a:br>
              <a:rPr lang="sr-Cyrl-RS" dirty="0" smtClean="0"/>
            </a:br>
            <a:r>
              <a:rPr lang="sr-Cyrl-RS" dirty="0" smtClean="0"/>
              <a:t>Прст 3</a:t>
            </a:r>
            <a:br>
              <a:rPr lang="sr-Cyrl-RS" dirty="0" smtClean="0"/>
            </a:br>
            <a:r>
              <a:rPr lang="sr-Cyrl-RS" dirty="0" smtClean="0"/>
              <a:t>Пут 3</a:t>
            </a:r>
            <a:endParaRPr lang="sr-Latn-RS" dirty="0"/>
          </a:p>
        </p:txBody>
      </p:sp>
      <p:sp>
        <p:nvSpPr>
          <p:cNvPr id="3" name="Content Placeholder 2"/>
          <p:cNvSpPr>
            <a:spLocks noGrp="1"/>
          </p:cNvSpPr>
          <p:nvPr>
            <p:ph idx="1"/>
          </p:nvPr>
        </p:nvSpPr>
        <p:spPr>
          <a:xfrm>
            <a:off x="1435608" y="3276600"/>
            <a:ext cx="7498080" cy="2971800"/>
          </a:xfrm>
        </p:spPr>
        <p:txBody>
          <a:bodyPr>
            <a:normAutofit/>
          </a:bodyPr>
          <a:lstStyle/>
          <a:p>
            <a:pPr algn="ctr"/>
            <a:r>
              <a:rPr lang="sr-Cyrl-RS" sz="8800" dirty="0" smtClean="0"/>
              <a:t>3. ЛИСТ</a:t>
            </a:r>
            <a:endParaRPr lang="sr-Latn-RS" sz="8800" dirty="0"/>
          </a:p>
        </p:txBody>
      </p:sp>
    </p:spTree>
    <p:extLst>
      <p:ext uri="{BB962C8B-B14F-4D97-AF65-F5344CB8AC3E}">
        <p14:creationId xmlns:p14="http://schemas.microsoft.com/office/powerpoint/2010/main" xmlns="" val="3948176904"/>
      </p:ext>
    </p:extLst>
  </p:cSld>
  <p:clrMapOvr>
    <a:masterClrMapping/>
  </p:clrMapOvr>
  <p:transition spd="slow">
    <p:wedg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2773362"/>
          </a:xfrm>
        </p:spPr>
        <p:txBody>
          <a:bodyPr>
            <a:normAutofit/>
          </a:bodyPr>
          <a:lstStyle/>
          <a:p>
            <a:r>
              <a:rPr lang="sr-Cyrl-RS" dirty="0" smtClean="0"/>
              <a:t>Дечак 5</a:t>
            </a:r>
            <a:br>
              <a:rPr lang="sr-Cyrl-RS" dirty="0" smtClean="0"/>
            </a:br>
            <a:r>
              <a:rPr lang="sr-Cyrl-RS" dirty="0" smtClean="0"/>
              <a:t>Љубав 1</a:t>
            </a:r>
            <a:br>
              <a:rPr lang="sr-Cyrl-RS" dirty="0" smtClean="0"/>
            </a:br>
            <a:r>
              <a:rPr lang="sr-Cyrl-RS" dirty="0" smtClean="0"/>
              <a:t>Друг 3</a:t>
            </a:r>
            <a:br>
              <a:rPr lang="sr-Cyrl-RS" dirty="0" smtClean="0"/>
            </a:br>
            <a:r>
              <a:rPr lang="sr-Cyrl-RS" dirty="0" smtClean="0"/>
              <a:t>Чинија 1</a:t>
            </a:r>
            <a:endParaRPr lang="sr-Latn-RS" dirty="0"/>
          </a:p>
        </p:txBody>
      </p:sp>
      <p:sp>
        <p:nvSpPr>
          <p:cNvPr id="3" name="Content Placeholder 2"/>
          <p:cNvSpPr>
            <a:spLocks noGrp="1"/>
          </p:cNvSpPr>
          <p:nvPr>
            <p:ph idx="1"/>
          </p:nvPr>
        </p:nvSpPr>
        <p:spPr>
          <a:xfrm>
            <a:off x="1435608" y="3657600"/>
            <a:ext cx="7498080" cy="2590800"/>
          </a:xfrm>
        </p:spPr>
        <p:txBody>
          <a:bodyPr>
            <a:normAutofit/>
          </a:bodyPr>
          <a:lstStyle/>
          <a:p>
            <a:pPr algn="ctr"/>
            <a:r>
              <a:rPr lang="sr-Cyrl-RS" sz="8800" dirty="0" smtClean="0"/>
              <a:t>4. КЉУЧ</a:t>
            </a:r>
            <a:endParaRPr lang="sr-Latn-RS" sz="8800" dirty="0"/>
          </a:p>
        </p:txBody>
      </p:sp>
    </p:spTree>
    <p:extLst>
      <p:ext uri="{BB962C8B-B14F-4D97-AF65-F5344CB8AC3E}">
        <p14:creationId xmlns:p14="http://schemas.microsoft.com/office/powerpoint/2010/main" xmlns="" val="395755401"/>
      </p:ext>
    </p:extLst>
  </p:cSld>
  <p:clrMapOvr>
    <a:masterClrMapping/>
  </p:clrMapOvr>
  <p:transition spd="slow">
    <p:wedg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dirty="0" smtClean="0"/>
              <a:t>МУЗИКА</a:t>
            </a:r>
            <a:endParaRPr lang="sr-Latn-R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892385" y="1600200"/>
            <a:ext cx="6649720" cy="3886200"/>
          </a:xfrm>
        </p:spPr>
      </p:pic>
    </p:spTree>
    <p:extLst>
      <p:ext uri="{BB962C8B-B14F-4D97-AF65-F5344CB8AC3E}">
        <p14:creationId xmlns:p14="http://schemas.microsoft.com/office/powerpoint/2010/main" xmlns="" val="3771215869"/>
      </p:ext>
    </p:extLst>
  </p:cSld>
  <p:clrMapOvr>
    <a:masterClrMapping/>
  </p:clrMapOvr>
  <p:transition spd="slow">
    <p:wedg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a:t>ПАЖЉИВО СЛУШАЈТЕ ПЕСМУ, А ЗАТИМ ДОПУНИТЕ ТЕКСТ!</a:t>
            </a:r>
            <a:endParaRPr lang="sr-Latn-RS" dirty="0"/>
          </a:p>
        </p:txBody>
      </p:sp>
      <p:sp>
        <p:nvSpPr>
          <p:cNvPr id="3" name="Content Placeholder 2"/>
          <p:cNvSpPr>
            <a:spLocks noGrp="1"/>
          </p:cNvSpPr>
          <p:nvPr>
            <p:ph idx="1"/>
          </p:nvPr>
        </p:nvSpPr>
        <p:spPr/>
        <p:txBody>
          <a:bodyPr/>
          <a:lstStyle/>
          <a:p>
            <a:pPr marL="0" lvl="0" indent="0">
              <a:spcBef>
                <a:spcPts val="0"/>
              </a:spcBef>
              <a:buClrTx/>
              <a:buSzTx/>
              <a:buNone/>
            </a:pPr>
            <a:endParaRPr lang="sr-Cyrl-RS" sz="3600" dirty="0" smtClean="0">
              <a:solidFill>
                <a:prstClr val="black"/>
              </a:solidFill>
              <a:latin typeface="Constantia"/>
            </a:endParaRPr>
          </a:p>
          <a:p>
            <a:pPr marL="0" lvl="0" indent="0">
              <a:spcBef>
                <a:spcPts val="0"/>
              </a:spcBef>
              <a:buClrTx/>
              <a:buSzTx/>
              <a:buNone/>
            </a:pPr>
            <a:endParaRPr lang="sr-Cyrl-RS" sz="3600" dirty="0">
              <a:solidFill>
                <a:prstClr val="black"/>
              </a:solidFill>
              <a:latin typeface="Constantia"/>
            </a:endParaRPr>
          </a:p>
          <a:p>
            <a:pPr marL="0" lvl="0" indent="0">
              <a:spcBef>
                <a:spcPts val="0"/>
              </a:spcBef>
              <a:buClrTx/>
              <a:buSzTx/>
              <a:buNone/>
            </a:pPr>
            <a:r>
              <a:rPr lang="sr-Cyrl-RS" sz="3600" dirty="0" smtClean="0">
                <a:solidFill>
                  <a:prstClr val="black"/>
                </a:solidFill>
                <a:latin typeface="Constantia"/>
              </a:rPr>
              <a:t>Добро </a:t>
            </a:r>
            <a:r>
              <a:rPr lang="sr-Cyrl-RS" sz="3600" dirty="0">
                <a:solidFill>
                  <a:prstClr val="black"/>
                </a:solidFill>
                <a:latin typeface="Constantia"/>
              </a:rPr>
              <a:t>јутро џезери</a:t>
            </a:r>
          </a:p>
          <a:p>
            <a:pPr marL="0" lvl="0" indent="0">
              <a:spcBef>
                <a:spcPts val="0"/>
              </a:spcBef>
              <a:buClrTx/>
              <a:buSzTx/>
              <a:buNone/>
            </a:pPr>
            <a:r>
              <a:rPr lang="sr-Cyrl-RS" sz="3600" dirty="0">
                <a:solidFill>
                  <a:prstClr val="black"/>
                </a:solidFill>
                <a:latin typeface="Constantia"/>
              </a:rPr>
              <a:t>добро јутро </a:t>
            </a:r>
          </a:p>
          <a:p>
            <a:pPr marL="0" lvl="0" indent="0">
              <a:spcBef>
                <a:spcPts val="0"/>
              </a:spcBef>
              <a:buClrTx/>
              <a:buSzTx/>
              <a:buNone/>
            </a:pPr>
            <a:r>
              <a:rPr lang="sr-Cyrl-RS" sz="3600" dirty="0">
                <a:solidFill>
                  <a:prstClr val="black"/>
                </a:solidFill>
                <a:latin typeface="Constantia"/>
              </a:rPr>
              <a:t>дал ће да вас умори </a:t>
            </a:r>
          </a:p>
          <a:p>
            <a:pPr marL="0" lvl="0" indent="0">
              <a:spcBef>
                <a:spcPts val="0"/>
              </a:spcBef>
              <a:buClrTx/>
              <a:buSzTx/>
              <a:buNone/>
            </a:pPr>
            <a:r>
              <a:rPr lang="sr-Cyrl-RS" sz="3600" dirty="0">
                <a:solidFill>
                  <a:prstClr val="black"/>
                </a:solidFill>
                <a:latin typeface="Constantia"/>
              </a:rPr>
              <a:t>овај бибап јутарњи</a:t>
            </a:r>
          </a:p>
          <a:p>
            <a:pPr marL="0" lvl="0" indent="0">
              <a:spcBef>
                <a:spcPts val="0"/>
              </a:spcBef>
              <a:buClrTx/>
              <a:buSzTx/>
              <a:buNone/>
            </a:pPr>
            <a:r>
              <a:rPr lang="sr-Cyrl-RS" sz="3600" dirty="0">
                <a:solidFill>
                  <a:prstClr val="black"/>
                </a:solidFill>
                <a:latin typeface="Constantia"/>
              </a:rPr>
              <a:t>овај бибап јутарњи</a:t>
            </a:r>
          </a:p>
          <a:p>
            <a:endParaRPr lang="sr-Latn-RS" dirty="0"/>
          </a:p>
        </p:txBody>
      </p:sp>
      <p:pic>
        <p:nvPicPr>
          <p:cNvPr id="5" name="RCP4S2vb2Do"/>
          <p:cNvPicPr>
            <a:picLocks noRot="1" noChangeAspect="1"/>
          </p:cNvPicPr>
          <p:nvPr>
            <a:videoFile r:link="rId1"/>
          </p:nvPr>
        </p:nvPicPr>
        <p:blipFill>
          <a:blip r:embed="rId3"/>
          <a:stretch>
            <a:fillRect/>
          </a:stretch>
        </p:blipFill>
        <p:spPr>
          <a:xfrm>
            <a:off x="5663027" y="2009491"/>
            <a:ext cx="3234267" cy="1819275"/>
          </a:xfrm>
          <a:prstGeom prst="rect">
            <a:avLst/>
          </a:prstGeom>
        </p:spPr>
      </p:pic>
    </p:spTree>
    <p:extLst>
      <p:ext uri="{BB962C8B-B14F-4D97-AF65-F5344CB8AC3E}">
        <p14:creationId xmlns:p14="http://schemas.microsoft.com/office/powerpoint/2010/main" xmlns="" val="3822798917"/>
      </p:ext>
    </p:extLst>
  </p:cSld>
  <p:clrMapOvr>
    <a:masterClrMapping/>
  </p:clrMapOvr>
  <p:transition spd="slow">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a:t>ПАЖЉИВО СЛУШАЈТЕ ПЕСМУ, А ЗАТИМ ДОПУНИТЕ ТЕКСТ!</a:t>
            </a:r>
            <a:endParaRPr lang="sr-Latn-RS" dirty="0"/>
          </a:p>
        </p:txBody>
      </p:sp>
      <p:sp>
        <p:nvSpPr>
          <p:cNvPr id="3" name="Content Placeholder 2"/>
          <p:cNvSpPr>
            <a:spLocks noGrp="1"/>
          </p:cNvSpPr>
          <p:nvPr>
            <p:ph idx="1"/>
          </p:nvPr>
        </p:nvSpPr>
        <p:spPr/>
        <p:txBody>
          <a:bodyPr/>
          <a:lstStyle/>
          <a:p>
            <a:pPr marL="0" lvl="0" indent="0">
              <a:spcBef>
                <a:spcPts val="0"/>
              </a:spcBef>
              <a:buClrTx/>
              <a:buSzTx/>
              <a:buNone/>
            </a:pPr>
            <a:endParaRPr lang="sr-Cyrl-RS" sz="2800" dirty="0" smtClean="0">
              <a:solidFill>
                <a:prstClr val="black"/>
              </a:solidFill>
              <a:latin typeface="Constantia"/>
            </a:endParaRPr>
          </a:p>
          <a:p>
            <a:pPr marL="0" lvl="0" indent="0">
              <a:spcBef>
                <a:spcPts val="0"/>
              </a:spcBef>
              <a:buClrTx/>
              <a:buSzTx/>
              <a:buNone/>
            </a:pPr>
            <a:endParaRPr lang="sr-Cyrl-RS" sz="2800" dirty="0">
              <a:solidFill>
                <a:prstClr val="black"/>
              </a:solidFill>
              <a:latin typeface="Constantia"/>
            </a:endParaRPr>
          </a:p>
          <a:p>
            <a:pPr marL="0" lvl="0" indent="0">
              <a:spcBef>
                <a:spcPts val="0"/>
              </a:spcBef>
              <a:buClrTx/>
              <a:buSzTx/>
              <a:buNone/>
            </a:pPr>
            <a:r>
              <a:rPr lang="sr-Cyrl-RS" sz="2800" dirty="0" smtClean="0">
                <a:solidFill>
                  <a:prstClr val="black"/>
                </a:solidFill>
                <a:latin typeface="Constantia"/>
              </a:rPr>
              <a:t>Од </a:t>
            </a:r>
            <a:r>
              <a:rPr lang="sr-Cyrl-RS" sz="2800" dirty="0">
                <a:solidFill>
                  <a:prstClr val="black"/>
                </a:solidFill>
                <a:latin typeface="Constantia"/>
              </a:rPr>
              <a:t>Баната </a:t>
            </a:r>
          </a:p>
          <a:p>
            <a:pPr marL="0" lvl="0" indent="0">
              <a:spcBef>
                <a:spcPts val="0"/>
              </a:spcBef>
              <a:buClrTx/>
              <a:buSzTx/>
              <a:buNone/>
            </a:pPr>
            <a:r>
              <a:rPr lang="sr-Cyrl-RS" sz="2800" dirty="0">
                <a:solidFill>
                  <a:prstClr val="black"/>
                </a:solidFill>
                <a:latin typeface="Constantia"/>
              </a:rPr>
              <a:t>Ноћ се спустила, па се не види</a:t>
            </a:r>
          </a:p>
          <a:p>
            <a:pPr marL="0" lvl="0" indent="0">
              <a:spcBef>
                <a:spcPts val="0"/>
              </a:spcBef>
              <a:buClrTx/>
              <a:buSzTx/>
              <a:buNone/>
            </a:pPr>
            <a:r>
              <a:rPr lang="sr-Cyrl-RS" sz="2800" dirty="0">
                <a:solidFill>
                  <a:prstClr val="black"/>
                </a:solidFill>
                <a:latin typeface="Constantia"/>
              </a:rPr>
              <a:t>Само моје мисли по равници путују</a:t>
            </a:r>
          </a:p>
          <a:p>
            <a:pPr marL="0" lvl="0" indent="0">
              <a:spcBef>
                <a:spcPts val="0"/>
              </a:spcBef>
              <a:buClrTx/>
              <a:buSzTx/>
              <a:buNone/>
            </a:pPr>
            <a:r>
              <a:rPr lang="sr-Cyrl-RS" sz="2800" dirty="0">
                <a:solidFill>
                  <a:prstClr val="black"/>
                </a:solidFill>
                <a:latin typeface="Constantia"/>
              </a:rPr>
              <a:t>Ја их пошаљем, ал се враћају</a:t>
            </a:r>
            <a:endParaRPr lang="en-US" sz="2800" dirty="0">
              <a:solidFill>
                <a:prstClr val="black"/>
              </a:solidFill>
              <a:latin typeface="Constantia"/>
            </a:endParaRPr>
          </a:p>
          <a:p>
            <a:endParaRPr lang="sr-Latn-RS" dirty="0"/>
          </a:p>
        </p:txBody>
      </p:sp>
      <p:pic>
        <p:nvPicPr>
          <p:cNvPr id="5" name="XM18JlxzD28"/>
          <p:cNvPicPr>
            <a:picLocks noRot="1" noChangeAspect="1"/>
          </p:cNvPicPr>
          <p:nvPr>
            <a:videoFile r:link="rId1"/>
          </p:nvPr>
        </p:nvPicPr>
        <p:blipFill>
          <a:blip r:embed="rId3"/>
          <a:stretch>
            <a:fillRect/>
          </a:stretch>
        </p:blipFill>
        <p:spPr>
          <a:xfrm>
            <a:off x="3429000" y="4572000"/>
            <a:ext cx="2667000" cy="1500188"/>
          </a:xfrm>
          <a:prstGeom prst="rect">
            <a:avLst/>
          </a:prstGeom>
        </p:spPr>
      </p:pic>
    </p:spTree>
    <p:extLst>
      <p:ext uri="{BB962C8B-B14F-4D97-AF65-F5344CB8AC3E}">
        <p14:creationId xmlns:p14="http://schemas.microsoft.com/office/powerpoint/2010/main" xmlns="" val="2699017589"/>
      </p:ext>
    </p:extLst>
  </p:cSld>
  <p:clrMapOvr>
    <a:masterClrMapping/>
  </p:clrMapOvr>
  <p:transition spd="slow">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a:t>ПАЖЉИВО СЛУШАЈТЕ ПЕСМУ, А ЗАТИМ ДОПУНИТЕ ТЕКСТ!</a:t>
            </a:r>
            <a:endParaRPr lang="sr-Latn-RS" dirty="0"/>
          </a:p>
        </p:txBody>
      </p:sp>
      <p:sp>
        <p:nvSpPr>
          <p:cNvPr id="3" name="Content Placeholder 2"/>
          <p:cNvSpPr>
            <a:spLocks noGrp="1"/>
          </p:cNvSpPr>
          <p:nvPr>
            <p:ph idx="1"/>
          </p:nvPr>
        </p:nvSpPr>
        <p:spPr/>
        <p:txBody>
          <a:bodyPr/>
          <a:lstStyle/>
          <a:p>
            <a:pPr marL="0" lvl="0" indent="0">
              <a:spcBef>
                <a:spcPts val="0"/>
              </a:spcBef>
              <a:buClrTx/>
              <a:buSzTx/>
              <a:buNone/>
            </a:pPr>
            <a:endParaRPr lang="sr-Cyrl-RS" sz="2800" dirty="0" smtClean="0">
              <a:solidFill>
                <a:prstClr val="black"/>
              </a:solidFill>
              <a:latin typeface="Constantia"/>
            </a:endParaRPr>
          </a:p>
          <a:p>
            <a:pPr marL="0" lvl="0" indent="0">
              <a:spcBef>
                <a:spcPts val="0"/>
              </a:spcBef>
              <a:buClrTx/>
              <a:buSzTx/>
              <a:buNone/>
            </a:pPr>
            <a:endParaRPr lang="sr-Cyrl-RS" sz="2800" dirty="0">
              <a:solidFill>
                <a:prstClr val="black"/>
              </a:solidFill>
              <a:latin typeface="Constantia"/>
            </a:endParaRPr>
          </a:p>
          <a:p>
            <a:pPr marL="0" lvl="0" indent="0">
              <a:spcBef>
                <a:spcPts val="0"/>
              </a:spcBef>
              <a:buClrTx/>
              <a:buSzTx/>
              <a:buNone/>
            </a:pPr>
            <a:r>
              <a:rPr lang="sr-Cyrl-RS" sz="2800" dirty="0" smtClean="0">
                <a:solidFill>
                  <a:prstClr val="black"/>
                </a:solidFill>
                <a:latin typeface="Constantia"/>
              </a:rPr>
              <a:t>Устани</a:t>
            </a:r>
            <a:r>
              <a:rPr lang="sr-Cyrl-RS" sz="2800" dirty="0">
                <a:solidFill>
                  <a:prstClr val="black"/>
                </a:solidFill>
                <a:latin typeface="Constantia"/>
              </a:rPr>
              <a:t>, </a:t>
            </a:r>
          </a:p>
          <a:p>
            <a:pPr marL="0" lvl="0" indent="0">
              <a:spcBef>
                <a:spcPts val="0"/>
              </a:spcBef>
              <a:buClrTx/>
              <a:buSzTx/>
              <a:buNone/>
            </a:pPr>
            <a:r>
              <a:rPr lang="sr-Cyrl-RS" sz="2800" dirty="0">
                <a:solidFill>
                  <a:prstClr val="black"/>
                </a:solidFill>
                <a:latin typeface="Constantia"/>
              </a:rPr>
              <a:t>дођи да чујеш победничке трубе</a:t>
            </a:r>
          </a:p>
          <a:p>
            <a:pPr marL="0" lvl="0" indent="0">
              <a:spcBef>
                <a:spcPts val="0"/>
              </a:spcBef>
              <a:buClrTx/>
              <a:buSzTx/>
              <a:buNone/>
            </a:pPr>
            <a:r>
              <a:rPr lang="sr-Cyrl-RS" sz="2800" dirty="0">
                <a:solidFill>
                  <a:prstClr val="black"/>
                </a:solidFill>
                <a:latin typeface="Constantia"/>
              </a:rPr>
              <a:t>умиј се водом са овог извора</a:t>
            </a:r>
          </a:p>
          <a:p>
            <a:pPr marL="0" lvl="0" indent="0">
              <a:spcBef>
                <a:spcPts val="0"/>
              </a:spcBef>
              <a:buClrTx/>
              <a:buSzTx/>
              <a:buNone/>
            </a:pPr>
            <a:r>
              <a:rPr lang="sr-Cyrl-RS" sz="2800" dirty="0">
                <a:solidFill>
                  <a:prstClr val="black"/>
                </a:solidFill>
                <a:latin typeface="Constantia"/>
              </a:rPr>
              <a:t>напољу људи певају кроз зубе. </a:t>
            </a:r>
            <a:endParaRPr lang="en-US" sz="2800" dirty="0">
              <a:solidFill>
                <a:prstClr val="black"/>
              </a:solidFill>
              <a:latin typeface="Constantia"/>
            </a:endParaRPr>
          </a:p>
          <a:p>
            <a:endParaRPr lang="sr-Latn-RS" dirty="0"/>
          </a:p>
        </p:txBody>
      </p:sp>
      <p:pic>
        <p:nvPicPr>
          <p:cNvPr id="5" name="gmW8mdDNIk4"/>
          <p:cNvPicPr>
            <a:picLocks noRot="1" noChangeAspect="1"/>
          </p:cNvPicPr>
          <p:nvPr>
            <a:videoFile r:link="rId1"/>
          </p:nvPr>
        </p:nvPicPr>
        <p:blipFill>
          <a:blip r:embed="rId3"/>
          <a:stretch>
            <a:fillRect/>
          </a:stretch>
        </p:blipFill>
        <p:spPr>
          <a:xfrm>
            <a:off x="2743200" y="4267200"/>
            <a:ext cx="3770827" cy="2121090"/>
          </a:xfrm>
          <a:prstGeom prst="rect">
            <a:avLst/>
          </a:prstGeom>
        </p:spPr>
      </p:pic>
    </p:spTree>
    <p:extLst>
      <p:ext uri="{BB962C8B-B14F-4D97-AF65-F5344CB8AC3E}">
        <p14:creationId xmlns:p14="http://schemas.microsoft.com/office/powerpoint/2010/main" xmlns="" val="1171535317"/>
      </p:ext>
    </p:extLst>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6202362"/>
          </a:xfrm>
        </p:spPr>
        <p:txBody>
          <a:bodyPr>
            <a:normAutofit fontScale="90000"/>
          </a:bodyPr>
          <a:lstStyle/>
          <a:p>
            <a:pPr algn="just"/>
            <a:r>
              <a:rPr lang="sr-Cyrl-RS" b="1" dirty="0" smtClean="0"/>
              <a:t>Шеснаести век је период великих достигнућа у уметности и науци и познат је као ренесанса. Један од најистакнутијих сликара ренесансе је Леонадро да Винчи. Иако људи још увек нису закључили да ли се дама са његове најпознатије слике Мона Лиза смеши или не она је посебна по још нечему.</a:t>
            </a:r>
            <a:endParaRPr lang="en-US" b="1" dirty="0"/>
          </a:p>
        </p:txBody>
      </p:sp>
    </p:spTree>
  </p:cSld>
  <p:clrMapOvr>
    <a:masterClrMapping/>
  </p:clrMapOvr>
  <p:transition spd="slow">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582726"/>
          </a:xfrm>
        </p:spPr>
        <p:txBody>
          <a:bodyPr/>
          <a:lstStyle/>
          <a:p>
            <a:pPr algn="ctr"/>
            <a:r>
              <a:rPr lang="sr-Cyrl-RS" dirty="0" smtClean="0"/>
              <a:t>БОНУС </a:t>
            </a:r>
            <a:r>
              <a:rPr lang="sr-Cyrl-RS" dirty="0" smtClean="0"/>
              <a:t>ПИТАЊЕ</a:t>
            </a:r>
            <a:r>
              <a:rPr lang="sr-Latn-RS" dirty="0" smtClean="0"/>
              <a:t/>
            </a:r>
            <a:br>
              <a:rPr lang="sr-Latn-RS" dirty="0" smtClean="0"/>
            </a:br>
            <a:r>
              <a:rPr lang="sr-Cyrl-RS" dirty="0" smtClean="0">
                <a:solidFill>
                  <a:srgbClr val="FF0000"/>
                </a:solidFill>
              </a:rPr>
              <a:t>Колико је животиња на слици?</a:t>
            </a:r>
            <a:endParaRPr lang="en-US" dirty="0">
              <a:solidFill>
                <a:srgbClr val="FF0000"/>
              </a:solidFill>
            </a:endParaRPr>
          </a:p>
        </p:txBody>
      </p:sp>
      <p:pic>
        <p:nvPicPr>
          <p:cNvPr id="4" name="Content Placeholder 3" descr="mozgalica-zivotinje-1-1068x623.jpg"/>
          <p:cNvPicPr>
            <a:picLocks noGrp="1" noChangeAspect="1"/>
          </p:cNvPicPr>
          <p:nvPr>
            <p:ph idx="1"/>
          </p:nvPr>
        </p:nvPicPr>
        <p:blipFill>
          <a:blip r:embed="rId2"/>
          <a:stretch>
            <a:fillRect/>
          </a:stretch>
        </p:blipFill>
        <p:spPr>
          <a:xfrm>
            <a:off x="1435100" y="1660789"/>
            <a:ext cx="7499350" cy="4374621"/>
          </a:xfrm>
        </p:spPr>
      </p:pic>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преузимање (1).jpg"/>
          <p:cNvPicPr>
            <a:picLocks noGrp="1" noChangeAspect="1"/>
          </p:cNvPicPr>
          <p:nvPr>
            <p:ph sz="half" idx="1"/>
          </p:nvPr>
        </p:nvPicPr>
        <p:blipFill>
          <a:blip r:embed="rId2"/>
          <a:stretch>
            <a:fillRect/>
          </a:stretch>
        </p:blipFill>
        <p:spPr>
          <a:xfrm>
            <a:off x="1600200" y="533400"/>
            <a:ext cx="2129721" cy="3200400"/>
          </a:xfrm>
        </p:spPr>
      </p:pic>
      <p:pic>
        <p:nvPicPr>
          <p:cNvPr id="5" name="Content Placeholder 4" descr="преузимање.jpg"/>
          <p:cNvPicPr>
            <a:picLocks noGrp="1" noChangeAspect="1"/>
          </p:cNvPicPr>
          <p:nvPr>
            <p:ph sz="half" idx="2"/>
          </p:nvPr>
        </p:nvPicPr>
        <p:blipFill>
          <a:blip r:embed="rId3"/>
          <a:stretch>
            <a:fillRect/>
          </a:stretch>
        </p:blipFill>
        <p:spPr>
          <a:xfrm>
            <a:off x="4267200" y="2971800"/>
            <a:ext cx="4679623" cy="3505200"/>
          </a:xfrm>
        </p:spPr>
      </p:pic>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3611562"/>
          </a:xfrm>
        </p:spPr>
        <p:txBody>
          <a:bodyPr/>
          <a:lstStyle/>
          <a:p>
            <a:pPr algn="just"/>
            <a:r>
              <a:rPr lang="sr-Cyrl-RS" b="1" dirty="0" smtClean="0"/>
              <a:t>Европа броји 44 суверене земље, али је 6 земаља по нечему јединствено. По чему?</a:t>
            </a:r>
            <a:endParaRPr lang="en-US" b="1" dirty="0"/>
          </a:p>
        </p:txBody>
      </p:sp>
      <p:pic>
        <p:nvPicPr>
          <p:cNvPr id="4" name="Content Placeholder 3" descr="преузимање (2).jpg"/>
          <p:cNvPicPr>
            <a:picLocks noGrp="1" noChangeAspect="1"/>
          </p:cNvPicPr>
          <p:nvPr>
            <p:ph idx="1"/>
          </p:nvPr>
        </p:nvPicPr>
        <p:blipFill>
          <a:blip r:embed="rId2"/>
          <a:stretch>
            <a:fillRect/>
          </a:stretch>
        </p:blipFill>
        <p:spPr>
          <a:xfrm>
            <a:off x="5142044" y="3962400"/>
            <a:ext cx="3420932" cy="2276475"/>
          </a:xfrm>
        </p:spPr>
      </p:pic>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782762"/>
          </a:xfrm>
        </p:spPr>
        <p:txBody>
          <a:bodyPr>
            <a:normAutofit/>
          </a:bodyPr>
          <a:lstStyle/>
          <a:p>
            <a:pPr algn="ctr"/>
            <a:r>
              <a:rPr lang="sr-Cyrl-RS" sz="6000" b="1" i="1" dirty="0" smtClean="0">
                <a:solidFill>
                  <a:srgbClr val="00B050"/>
                </a:solidFill>
              </a:rPr>
              <a:t>РЕБУСИ</a:t>
            </a:r>
            <a:endParaRPr lang="en-US" sz="6000" b="1" i="1" dirty="0">
              <a:solidFill>
                <a:srgbClr val="00B050"/>
              </a:solidFill>
            </a:endParaRPr>
          </a:p>
        </p:txBody>
      </p:sp>
      <p:pic>
        <p:nvPicPr>
          <p:cNvPr id="4" name="Content Placeholder 3" descr="images.jpg"/>
          <p:cNvPicPr>
            <a:picLocks noGrp="1" noChangeAspect="1"/>
          </p:cNvPicPr>
          <p:nvPr>
            <p:ph idx="1"/>
          </p:nvPr>
        </p:nvPicPr>
        <p:blipFill>
          <a:blip r:embed="rId2"/>
          <a:stretch>
            <a:fillRect/>
          </a:stretch>
        </p:blipFill>
        <p:spPr>
          <a:xfrm>
            <a:off x="4113212" y="2776537"/>
            <a:ext cx="2143125" cy="2143125"/>
          </a:xfrm>
        </p:spPr>
      </p:pic>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z naslova.png"/>
          <p:cNvPicPr>
            <a:picLocks noGrp="1" noChangeAspect="1"/>
          </p:cNvPicPr>
          <p:nvPr>
            <p:ph idx="1"/>
          </p:nvPr>
        </p:nvPicPr>
        <p:blipFill>
          <a:blip r:embed="rId2"/>
          <a:stretch>
            <a:fillRect/>
          </a:stretch>
        </p:blipFill>
        <p:spPr>
          <a:xfrm>
            <a:off x="2438401" y="835947"/>
            <a:ext cx="4813588" cy="5279419"/>
          </a:xfrm>
        </p:spPr>
      </p:pic>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z naslova1.png"/>
          <p:cNvPicPr>
            <a:picLocks noGrp="1" noChangeAspect="1"/>
          </p:cNvPicPr>
          <p:nvPr>
            <p:ph idx="1"/>
          </p:nvPr>
        </p:nvPicPr>
        <p:blipFill>
          <a:blip r:embed="rId2"/>
          <a:stretch>
            <a:fillRect/>
          </a:stretch>
        </p:blipFill>
        <p:spPr>
          <a:xfrm>
            <a:off x="2743200" y="926205"/>
            <a:ext cx="4648200" cy="5074846"/>
          </a:xfrm>
        </p:spPr>
      </p:pic>
    </p:spTree>
  </p:cSld>
  <p:clrMapOvr>
    <a:masterClrMapping/>
  </p:clrMapOvr>
  <p:transition spd="slow">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137</TotalTime>
  <Words>334</Words>
  <Application>Microsoft Office PowerPoint</Application>
  <PresentationFormat>On-screen Show (4:3)</PresentationFormat>
  <Paragraphs>59</Paragraphs>
  <Slides>40</Slides>
  <Notes>0</Notes>
  <HiddenSlides>0</HiddenSlides>
  <MMClips>5</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Solstice</vt:lpstr>
      <vt:lpstr>ПРОБУДИ   ВИЈУГЕ</vt:lpstr>
      <vt:lpstr>ЗАГОНЕТНА  ПИТАЊА</vt:lpstr>
      <vt:lpstr>На свету постоји око 3.600 врста змија. Њихова дужина креће се од 104 цм до 6.95 м и расту читавог живота. Све змије су месождери, али је краљевска кобра по нечему јединствена. </vt:lpstr>
      <vt:lpstr>Шеснаести век је период великих достигнућа у уметности и науци и познат је као ренесанса. Један од најистакнутијих сликара ренесансе је Леонадро да Винчи. Иако људи још увек нису закључили да ли се дама са његове најпознатије слике Мона Лиза смеши или не она је посебна по још нечему.</vt:lpstr>
      <vt:lpstr>Slide 5</vt:lpstr>
      <vt:lpstr>Европа броји 44 суверене земље, али је 6 земаља по нечему јединствено. По чему?</vt:lpstr>
      <vt:lpstr>РЕБУСИ</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ФИЛМ</vt:lpstr>
      <vt:lpstr>CAREFULLY watch the clip from the movie “Despicable me”!</vt:lpstr>
      <vt:lpstr>1. QUESTION</vt:lpstr>
      <vt:lpstr>1. ANSWER</vt:lpstr>
      <vt:lpstr>2. QUESTION</vt:lpstr>
      <vt:lpstr>2. ANSWER</vt:lpstr>
      <vt:lpstr>CAREFULLY watch the clip from the movie “Harry Potter and the Prisioner of Azkaban”!</vt:lpstr>
      <vt:lpstr>3. QUESTION</vt:lpstr>
      <vt:lpstr>3. ANSWER</vt:lpstr>
      <vt:lpstr>4. QUESTION</vt:lpstr>
      <vt:lpstr>4. ANSWER</vt:lpstr>
      <vt:lpstr>ШИФРОВАНА  ПОРУКА</vt:lpstr>
      <vt:lpstr>Мрак 4  Лук 2 Чеп 1 Свеска 3</vt:lpstr>
      <vt:lpstr>Мали 3 Реп 2 Перо 1 Грана 3</vt:lpstr>
      <vt:lpstr>Далеко 3 Три 3 Прст 3 Пут 3</vt:lpstr>
      <vt:lpstr>Дечак 5 Љубав 1 Друг 3 Чинија 1</vt:lpstr>
      <vt:lpstr>МУЗИКА</vt:lpstr>
      <vt:lpstr>ПАЖЉИВО СЛУШАЈТЕ ПЕСМУ, А ЗАТИМ ДОПУНИТЕ ТЕКСТ!</vt:lpstr>
      <vt:lpstr>ПАЖЉИВО СЛУШАЈТЕ ПЕСМУ, А ЗАТИМ ДОПУНИТЕ ТЕКСТ!</vt:lpstr>
      <vt:lpstr>ПАЖЉИВО СЛУШАЈТЕ ПЕСМУ, А ЗАТИМ ДОПУНИТЕ ТЕКСТ!</vt:lpstr>
      <vt:lpstr>БОНУС ПИТАЊЕ Колико је животиња на слици?</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ПРОБУДИ   ВИЈУГЕ</dc:title>
  <dc:creator>Biblioteka</dc:creator>
  <cp:lastModifiedBy>Biblioteka</cp:lastModifiedBy>
  <cp:revision>14</cp:revision>
  <dcterms:created xsi:type="dcterms:W3CDTF">2006-08-16T00:00:00Z</dcterms:created>
  <dcterms:modified xsi:type="dcterms:W3CDTF">2022-10-21T05:58:52Z</dcterms:modified>
</cp:coreProperties>
</file>